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3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281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14400"/>
            <a:ext cx="10969943" cy="64008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124315" y="914400"/>
            <a:ext cx="3510382" cy="64008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3818" y="1558138"/>
            <a:ext cx="8778240" cy="3906317"/>
          </a:xfrm>
        </p:spPr>
        <p:txBody>
          <a:bodyPr anchor="b">
            <a:normAutofit/>
          </a:bodyPr>
          <a:lstStyle>
            <a:lvl1pPr algn="l">
              <a:defRPr sz="708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018" y="5604295"/>
            <a:ext cx="8778240" cy="1097280"/>
          </a:xfrm>
        </p:spPr>
        <p:txBody>
          <a:bodyPr anchor="t">
            <a:normAutofit/>
          </a:bodyPr>
          <a:lstStyle>
            <a:lvl1pPr marL="0" indent="0" algn="l">
              <a:buNone/>
              <a:defRPr sz="264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548640" indent="0" algn="ctr">
              <a:buNone/>
              <a:defRPr sz="2640"/>
            </a:lvl2pPr>
            <a:lvl3pPr marL="1097280" indent="0" algn="ctr">
              <a:buNone/>
              <a:defRPr sz="264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536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936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1494" y="1558138"/>
            <a:ext cx="8778240" cy="3906317"/>
          </a:xfrm>
        </p:spPr>
        <p:txBody>
          <a:bodyPr anchor="b">
            <a:normAutofit/>
          </a:bodyPr>
          <a:lstStyle>
            <a:lvl1pPr>
              <a:defRPr sz="7080" b="0" spc="-12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3440" y="5607101"/>
            <a:ext cx="8778240" cy="1097280"/>
          </a:xfrm>
        </p:spPr>
        <p:txBody>
          <a:bodyPr anchor="t">
            <a:normAutofit/>
          </a:bodyPr>
          <a:lstStyle>
            <a:lvl1pPr marL="0" indent="0">
              <a:buNone/>
              <a:defRPr sz="264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92414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1494" y="1042416"/>
            <a:ext cx="4169664" cy="6144768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81744" y="1042416"/>
            <a:ext cx="4169664" cy="6144768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928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1494" y="1228303"/>
            <a:ext cx="4169664" cy="969264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494" y="2317123"/>
            <a:ext cx="4169664" cy="4828032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82156" y="1228304"/>
            <a:ext cx="4169664" cy="97580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82156" y="2317123"/>
            <a:ext cx="4169664" cy="4828032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4229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5050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8827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238" y="1371600"/>
            <a:ext cx="3401568" cy="2852928"/>
          </a:xfrm>
        </p:spPr>
        <p:txBody>
          <a:bodyPr anchor="b">
            <a:normAutofit/>
          </a:bodyPr>
          <a:lstStyle>
            <a:lvl1pPr>
              <a:defRPr sz="384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494" y="1042416"/>
            <a:ext cx="8778240" cy="6144768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7238" y="4193011"/>
            <a:ext cx="3401568" cy="278638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680">
                <a:solidFill>
                  <a:srgbClr val="FFFFFF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183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238" y="1371600"/>
            <a:ext cx="3401568" cy="2852928"/>
          </a:xfrm>
        </p:spPr>
        <p:txBody>
          <a:bodyPr anchor="b">
            <a:normAutofit/>
          </a:bodyPr>
          <a:lstStyle>
            <a:lvl1pPr>
              <a:defRPr sz="384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4773" y="920903"/>
            <a:ext cx="9738276" cy="639714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7238" y="4191610"/>
            <a:ext cx="3401568" cy="278709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680">
                <a:solidFill>
                  <a:srgbClr val="FFFFFF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10/26/2024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198922" y="7627621"/>
            <a:ext cx="7093820" cy="43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00611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928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7200" y="1188720"/>
            <a:ext cx="3383280" cy="5943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1494" y="1042416"/>
            <a:ext cx="8778240" cy="6144768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3507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0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9921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547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947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119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169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803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987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213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97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10743"/>
            <a:ext cx="4132308" cy="63971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503" y="1348605"/>
            <a:ext cx="3536978" cy="5521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4179037" y="910743"/>
            <a:ext cx="460858" cy="639714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3122" y="1036930"/>
            <a:ext cx="8778240" cy="6144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958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3122" y="7627621"/>
            <a:ext cx="70938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60963" y="7627621"/>
            <a:ext cx="18371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 b="1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9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320" kern="1200" spc="-72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19456" indent="-219456" algn="l" defTabSz="1097280" rtl="0" eaLnBrk="1" latinLnBrk="0" hangingPunct="1">
        <a:lnSpc>
          <a:spcPct val="90000"/>
        </a:lnSpc>
        <a:spcBef>
          <a:spcPts val="1440"/>
        </a:spcBef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822960" indent="-219456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216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371600" indent="-219456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92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920240" indent="-219456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468880" indent="-219456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4618" y="1203127"/>
            <a:ext cx="7634764" cy="3500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850"/>
              </a:lnSpc>
              <a:buNone/>
            </a:pPr>
            <a:r>
              <a:rPr lang="en-US" sz="5500" kern="0" spc="-110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Медицинское обеспечение безопасности дорожного движения</a:t>
            </a:r>
            <a:endParaRPr lang="en-US" sz="5500" dirty="0"/>
          </a:p>
        </p:txBody>
      </p:sp>
      <p:sp>
        <p:nvSpPr>
          <p:cNvPr id="4" name="Text 1"/>
          <p:cNvSpPr/>
          <p:nvPr/>
        </p:nvSpPr>
        <p:spPr>
          <a:xfrm>
            <a:off x="754618" y="5026938"/>
            <a:ext cx="7634764" cy="137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Медицинское обеспечение играет ключевую роль в повышении безопасности на дорогах. От состояния здоровья водителей, их психофизиологических особенностей и своевременного оказания помощи при ДТП напрямую зависит безопасность всех участников движения.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8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8039" y="574834"/>
            <a:ext cx="7680722" cy="184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50" kern="0" spc="-77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Роль медицинского осмотра водителей в обеспечении безопасности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218039" y="2733199"/>
            <a:ext cx="3735943" cy="2845594"/>
          </a:xfrm>
          <a:prstGeom prst="roundRect">
            <a:avLst>
              <a:gd name="adj" fmla="val 4207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chemeClr val="tx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Text 2"/>
          <p:cNvSpPr/>
          <p:nvPr/>
        </p:nvSpPr>
        <p:spPr>
          <a:xfrm>
            <a:off x="6434614" y="2949773"/>
            <a:ext cx="3302794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Выявление проблем со здоровьем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434614" y="3689985"/>
            <a:ext cx="3302794" cy="1672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Медицинский осмотр позволяет выявить заболевания или физические ограничения, которые могут повлиять на безопасность вождения.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162937" y="2733199"/>
            <a:ext cx="3735943" cy="2845594"/>
          </a:xfrm>
          <a:prstGeom prst="roundRect">
            <a:avLst>
              <a:gd name="adj" fmla="val 3086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8" name="Text 5"/>
          <p:cNvSpPr/>
          <p:nvPr/>
        </p:nvSpPr>
        <p:spPr>
          <a:xfrm>
            <a:off x="10379512" y="2949773"/>
            <a:ext cx="3302794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Предотвращение происшествий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0379512" y="3689985"/>
            <a:ext cx="3302794" cy="133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Недопуск к управлению лиц с серьезными медицинскими противопоказаниями снижает риск аварий на дорогах.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8039" y="5787747"/>
            <a:ext cx="7680722" cy="1869281"/>
          </a:xfrm>
          <a:prstGeom prst="roundRect">
            <a:avLst>
              <a:gd name="adj" fmla="val 4697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1" name="Text 8"/>
          <p:cNvSpPr/>
          <p:nvPr/>
        </p:nvSpPr>
        <p:spPr>
          <a:xfrm>
            <a:off x="6434614" y="6004322"/>
            <a:ext cx="2459593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Допуск к работе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434614" y="6437114"/>
            <a:ext cx="7247573" cy="100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Регулярные медосмотры позволяют контролировать состояние здоровья водителей и допускать к работе только физически и психически здоровых профессионалов.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574721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Выявление и анализ медицинских факторов, влияющих на безопасность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810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Острые заболевания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72307"/>
            <a:ext cx="3928586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Различные острые недуги, от головной боли до сердечного приступа, могут внезапно снизить способность водителя к управлению автомобилем.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357813" y="3581043"/>
            <a:ext cx="28542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Хронические болезни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57813" y="4172307"/>
            <a:ext cx="392858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Многие хронические заболевания, такие как диабет, эпилепсия или нарушения зрения, представляют риск для безопасности движения.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877901" y="3581043"/>
            <a:ext cx="3928586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Психофизиологические факторы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7901" y="4524256"/>
            <a:ext cx="3928586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Усталость, стресс, пониженная реакция, ухудшение внимания и другие психологические и физические состояния могут негативно влиять на вождение.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4354" y="491073"/>
            <a:ext cx="7690485" cy="1832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kern="0" spc="-77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Психофизиологические особенности управления автомобилем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513195" y="2714863"/>
            <a:ext cx="22860" cy="4944070"/>
          </a:xfrm>
          <a:prstGeom prst="roundRect">
            <a:avLst>
              <a:gd name="adj" fmla="val 381510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Shape 2"/>
          <p:cNvSpPr/>
          <p:nvPr/>
        </p:nvSpPr>
        <p:spPr>
          <a:xfrm>
            <a:off x="6735366" y="3170634"/>
            <a:ext cx="726758" cy="22860"/>
          </a:xfrm>
          <a:prstGeom prst="roundRect">
            <a:avLst>
              <a:gd name="adj" fmla="val 381510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3"/>
          <p:cNvSpPr/>
          <p:nvPr/>
        </p:nvSpPr>
        <p:spPr>
          <a:xfrm>
            <a:off x="6291024" y="2948464"/>
            <a:ext cx="467201" cy="467201"/>
          </a:xfrm>
          <a:prstGeom prst="roundRect">
            <a:avLst>
              <a:gd name="adj" fmla="val 18667"/>
            </a:avLst>
          </a:prstGeom>
          <a:solidFill>
            <a:schemeClr val="accent1">
              <a:lumMod val="60000"/>
              <a:lumOff val="4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7" name="Text 4"/>
          <p:cNvSpPr/>
          <p:nvPr/>
        </p:nvSpPr>
        <p:spPr>
          <a:xfrm>
            <a:off x="6451283" y="3035498"/>
            <a:ext cx="146566" cy="2931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6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666673" y="2922508"/>
            <a:ext cx="2442924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kern="0" spc="-38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Восприятие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666673" y="3352443"/>
            <a:ext cx="6236970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Зрение, слух и другие органы чувств водителя играют ключевую роль в безопасном управлении автомобилем.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735366" y="4887873"/>
            <a:ext cx="726758" cy="22860"/>
          </a:xfrm>
          <a:prstGeom prst="roundRect">
            <a:avLst>
              <a:gd name="adj" fmla="val 381510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1" name="Shape 8"/>
          <p:cNvSpPr/>
          <p:nvPr/>
        </p:nvSpPr>
        <p:spPr>
          <a:xfrm>
            <a:off x="6291024" y="4665702"/>
            <a:ext cx="467201" cy="467201"/>
          </a:xfrm>
          <a:prstGeom prst="roundRect">
            <a:avLst>
              <a:gd name="adj" fmla="val 18667"/>
            </a:avLst>
          </a:prstGeom>
          <a:solidFill>
            <a:schemeClr val="accent1">
              <a:lumMod val="60000"/>
              <a:lumOff val="4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2" name="Text 9"/>
          <p:cNvSpPr/>
          <p:nvPr/>
        </p:nvSpPr>
        <p:spPr>
          <a:xfrm>
            <a:off x="6451283" y="4752737"/>
            <a:ext cx="146566" cy="2931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6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7666673" y="4639747"/>
            <a:ext cx="2651284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kern="0" spc="-38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Когнитивные функции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7666673" y="5069681"/>
            <a:ext cx="6236970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Внимание, память, способность к быстрому анализу ситуации - необходимые психические качества водителя.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735366" y="6605111"/>
            <a:ext cx="726758" cy="22860"/>
          </a:xfrm>
          <a:prstGeom prst="roundRect">
            <a:avLst>
              <a:gd name="adj" fmla="val 381510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6" name="Shape 13"/>
          <p:cNvSpPr/>
          <p:nvPr/>
        </p:nvSpPr>
        <p:spPr>
          <a:xfrm>
            <a:off x="6291024" y="6382941"/>
            <a:ext cx="467201" cy="467201"/>
          </a:xfrm>
          <a:prstGeom prst="roundRect">
            <a:avLst>
              <a:gd name="adj" fmla="val 18667"/>
            </a:avLst>
          </a:prstGeom>
          <a:solidFill>
            <a:schemeClr val="accent1">
              <a:lumMod val="60000"/>
              <a:lumOff val="4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7" name="Text 14"/>
          <p:cNvSpPr/>
          <p:nvPr/>
        </p:nvSpPr>
        <p:spPr>
          <a:xfrm>
            <a:off x="6451283" y="6469975"/>
            <a:ext cx="146566" cy="2931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kern="0" spc="-46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7666673" y="6356985"/>
            <a:ext cx="2442924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kern="0" spc="-38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Моторные навыки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666673" y="6786920"/>
            <a:ext cx="6236970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Координация движений рук и ног, скорость реакции, точность действий - важные физические характеристики для вождения.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082879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Медицинское обследование водителей: порядок, регламенты, нормативы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4119086"/>
            <a:ext cx="538520" cy="538520"/>
          </a:xfrm>
          <a:prstGeom prst="roundRect">
            <a:avLst>
              <a:gd name="adj" fmla="val 18670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4" name="Text 2"/>
          <p:cNvSpPr/>
          <p:nvPr/>
        </p:nvSpPr>
        <p:spPr>
          <a:xfrm>
            <a:off x="1022509" y="4219337"/>
            <a:ext cx="16895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53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615559" y="411908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Регулярность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15559" y="4614624"/>
            <a:ext cx="3380899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Обследования должны проводиться в установленные сроки, определенные законодательством.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5235773" y="4119086"/>
            <a:ext cx="538520" cy="538520"/>
          </a:xfrm>
          <a:prstGeom prst="roundRect">
            <a:avLst>
              <a:gd name="adj" fmla="val 18670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8" name="Text 6"/>
          <p:cNvSpPr/>
          <p:nvPr/>
        </p:nvSpPr>
        <p:spPr>
          <a:xfrm>
            <a:off x="5420558" y="4219337"/>
            <a:ext cx="16895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53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6013609" y="411908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Полнота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013609" y="4614624"/>
            <a:ext cx="3380899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Обследование включает в себя оценку общего состояния здоровья, острых и хронических заболеваний.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9633823" y="4119086"/>
            <a:ext cx="538520" cy="538520"/>
          </a:xfrm>
          <a:prstGeom prst="roundRect">
            <a:avLst>
              <a:gd name="adj" fmla="val 18670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2" name="Text 10"/>
          <p:cNvSpPr/>
          <p:nvPr/>
        </p:nvSpPr>
        <p:spPr>
          <a:xfrm>
            <a:off x="9818608" y="4219337"/>
            <a:ext cx="16895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kern="0" spc="-53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3" name="Text 11"/>
          <p:cNvSpPr/>
          <p:nvPr/>
        </p:nvSpPr>
        <p:spPr>
          <a:xfrm>
            <a:off x="10411658" y="4119086"/>
            <a:ext cx="330600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Медицинские стандарты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411658" y="4614624"/>
            <a:ext cx="3380899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Существуют четкие медицинские нормативы и требования к состоянию здоровья для управления ТС.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90130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Методы оценки состояния здоровья водителей в процессе эксплуатации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3757136"/>
            <a:ext cx="598408" cy="5984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4594860"/>
            <a:ext cx="288357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Медицинский осмотр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090398"/>
            <a:ext cx="407896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Регулярные медосмотры позволяют отслеживать изменения в состоянии здоровья водителей.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9" y="3757136"/>
            <a:ext cx="598408" cy="5984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75659" y="4594860"/>
            <a:ext cx="308681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Лабораторные анализы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75659" y="5090398"/>
            <a:ext cx="407896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Анализы крови, мочи и другие исследования помогают выявить скрытые патологии.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595" y="3757136"/>
            <a:ext cx="598408" cy="5984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3595" y="4594860"/>
            <a:ext cx="322016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Функциональные пробы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3595" y="5090398"/>
            <a:ext cx="407908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Тесты на физическую и психическую работоспособность оценивают профпригодность водителя.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" y="5468898"/>
            <a:ext cx="14630400" cy="27607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1931" y="118010"/>
            <a:ext cx="13084493" cy="1299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kern="0" spc="-82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Особенности медицинского допуска к управлению различными категориями ТС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80575" y="1499473"/>
            <a:ext cx="13084493" cy="2622947"/>
          </a:xfrm>
          <a:prstGeom prst="roundRect">
            <a:avLst>
              <a:gd name="adj" fmla="val 353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Shape 2"/>
          <p:cNvSpPr/>
          <p:nvPr/>
        </p:nvSpPr>
        <p:spPr>
          <a:xfrm>
            <a:off x="788195" y="1507094"/>
            <a:ext cx="13069252" cy="98702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KZ" dirty="0"/>
          </a:p>
        </p:txBody>
      </p:sp>
      <p:sp>
        <p:nvSpPr>
          <p:cNvPr id="6" name="Text 3"/>
          <p:cNvSpPr/>
          <p:nvPr/>
        </p:nvSpPr>
        <p:spPr>
          <a:xfrm>
            <a:off x="1009056" y="1647230"/>
            <a:ext cx="6089094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Легковые автомобили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547492" y="1647230"/>
            <a:ext cx="6089094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Более строгие требования к зрению, отсутствию психических заболеваний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8195" y="2494121"/>
            <a:ext cx="13069252" cy="98702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Text 6"/>
          <p:cNvSpPr/>
          <p:nvPr/>
        </p:nvSpPr>
        <p:spPr>
          <a:xfrm>
            <a:off x="1009056" y="2634258"/>
            <a:ext cx="6089094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Грузовые автомобили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547492" y="2634258"/>
            <a:ext cx="6089094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Дополнительные проверки сердечно-сосудистой и нервной систем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88195" y="3481149"/>
            <a:ext cx="13069252" cy="63365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2" name="Text 9"/>
          <p:cNvSpPr/>
          <p:nvPr/>
        </p:nvSpPr>
        <p:spPr>
          <a:xfrm>
            <a:off x="1009056" y="3621286"/>
            <a:ext cx="6089094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Пассажирский транспорт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547492" y="3621286"/>
            <a:ext cx="6089094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Высокие стандарты здоровья и отсутствие противопоказаний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021" y="770692"/>
            <a:ext cx="7665958" cy="1689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0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Медицинская помощь при дорожно-транспортных происшествиях (ДТП) включает несколько ключевых шагов, направленных на оказание неотложной помощи пострадавшим и минимизацию последствий травм. Вот как этот процесс обычно выглядит:</a:t>
            </a:r>
            <a:endParaRPr lang="en-US" sz="2050" dirty="0"/>
          </a:p>
        </p:txBody>
      </p:sp>
      <p:sp>
        <p:nvSpPr>
          <p:cNvPr id="4" name="Text 1"/>
          <p:cNvSpPr/>
          <p:nvPr/>
        </p:nvSpPr>
        <p:spPr>
          <a:xfrm>
            <a:off x="739021" y="2649974"/>
            <a:ext cx="7665958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Font typeface="+mj-lt"/>
              <a:buAutoNum type="arabicPeriod"/>
            </a:pPr>
            <a:r>
              <a:rPr lang="en-US" sz="165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Оценка безопасности места происшествия</a:t>
            </a: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Медики проверяют, безопасно ли место аварии для оказания помощи.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739021" y="3399592"/>
            <a:ext cx="7665958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Font typeface="+mj-lt"/>
              <a:buAutoNum type="arabicPeriod" startAt="2"/>
            </a:pPr>
            <a:r>
              <a:rPr lang="en-US" sz="165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Оценка состояния пострадавших</a:t>
            </a: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Быстро определяют степень травм, проверяют сознание, дыхание и кровотечение.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739021" y="4149209"/>
            <a:ext cx="7665958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Font typeface="+mj-lt"/>
              <a:buAutoNum type="arabicPeriod" startAt="3"/>
            </a:pPr>
            <a:r>
              <a:rPr lang="en-US" sz="165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Первая помощь</a:t>
            </a: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Остановка кровотечения, иммобилизация переломов, поддержка дыхания и обезболивание.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39021" y="4898827"/>
            <a:ext cx="7665958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Font typeface="+mj-lt"/>
              <a:buAutoNum type="arabicPeriod" startAt="4"/>
            </a:pPr>
            <a:r>
              <a:rPr lang="en-US" sz="165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Транспортировка</a:t>
            </a: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Пострадавших перевозят в больницу с соблюдением правил безопасности.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39021" y="5648444"/>
            <a:ext cx="7665958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Font typeface="+mj-lt"/>
              <a:buAutoNum type="arabicPeriod" startAt="5"/>
            </a:pPr>
            <a:r>
              <a:rPr lang="en-US" sz="165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Связь с больницей</a:t>
            </a: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Медики сообщают в больницу о состоянии пациента, чтобы подготовить специалистов.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39021" y="6398062"/>
            <a:ext cx="7665958" cy="675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Font typeface="+mj-lt"/>
              <a:buAutoNum type="arabicPeriod" startAt="6"/>
            </a:pPr>
            <a:r>
              <a:rPr lang="en-US" sz="1650" b="1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Последующее лечение</a:t>
            </a: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: В больнице проводят дальнейшую диагностику и лечение.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39021" y="7311390"/>
            <a:ext cx="7665958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Эти действия помогают снизить риски для здоровья пострадавших.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42267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Профилактика нарушений здоровья у водителей автотранспорта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94858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Регулярный осмотр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539853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Своевременное выявление и лечение заболеваний снижает риски для здоровья.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357813" y="3948589"/>
            <a:ext cx="292155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Режим труда и отдыха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57813" y="4539853"/>
            <a:ext cx="392858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Соблюдение норм продолжительности вождения и отдыха предотвращает переутомление.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877901" y="3948589"/>
            <a:ext cx="302204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Культура безопасности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7901" y="4539853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Повышение осведомленности водителей о важности здоровья для безаварийной езды.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2928" y="625793"/>
            <a:ext cx="7550944" cy="20077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kern="0" spc="-8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Роль медицинских служб в повышении безопасности на дорогах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6282928" y="2974896"/>
            <a:ext cx="3661767" cy="2732008"/>
          </a:xfrm>
          <a:prstGeom prst="roundRect">
            <a:avLst>
              <a:gd name="adj" fmla="val 3499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Text 2"/>
          <p:cNvSpPr/>
          <p:nvPr/>
        </p:nvSpPr>
        <p:spPr>
          <a:xfrm>
            <a:off x="6518077" y="3210044"/>
            <a:ext cx="3191470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kern="0" spc="-42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Мониторинг состояния здоровья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518077" y="4015859"/>
            <a:ext cx="3191470" cy="1455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Систематическая оценка медпоказателей водителей позволяет своевременно выявлять проблемы.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2224" y="2974896"/>
            <a:ext cx="3661767" cy="2732008"/>
          </a:xfrm>
          <a:prstGeom prst="roundRect">
            <a:avLst>
              <a:gd name="adj" fmla="val 3499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8" name="Text 5"/>
          <p:cNvSpPr/>
          <p:nvPr/>
        </p:nvSpPr>
        <p:spPr>
          <a:xfrm>
            <a:off x="10407372" y="3210044"/>
            <a:ext cx="3191470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kern="0" spc="-42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Профилактика и реабилитация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0407372" y="4015859"/>
            <a:ext cx="3191470" cy="1455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Медицинские программы помогают предотвращать нарушения здоровья и восстанавливать водителей.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2928" y="5934432"/>
            <a:ext cx="7550944" cy="1669375"/>
          </a:xfrm>
          <a:prstGeom prst="roundRect">
            <a:avLst>
              <a:gd name="adj" fmla="val 5726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1" name="Text 8"/>
          <p:cNvSpPr/>
          <p:nvPr/>
        </p:nvSpPr>
        <p:spPr>
          <a:xfrm>
            <a:off x="6518077" y="6169581"/>
            <a:ext cx="349150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kern="0" spc="-42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Взаимодействие с властями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6518077" y="6640711"/>
            <a:ext cx="7080647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Совместные усилия медиков и организаторов дорожного движения повышают общую безопасность.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18</TotalTime>
  <Words>595</Words>
  <Application>Microsoft Office PowerPoint</Application>
  <PresentationFormat>Произвольный</PresentationFormat>
  <Paragraphs>82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Corbel</vt:lpstr>
      <vt:lpstr>Source Sans Pro</vt:lpstr>
      <vt:lpstr>Source Serif Pro Semi Bold</vt:lpstr>
      <vt:lpstr>Wingdings 2</vt:lpstr>
      <vt:lpstr>Рамка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 1</cp:lastModifiedBy>
  <cp:revision>3</cp:revision>
  <dcterms:created xsi:type="dcterms:W3CDTF">2024-10-23T18:01:42Z</dcterms:created>
  <dcterms:modified xsi:type="dcterms:W3CDTF">2024-10-26T17:41:38Z</dcterms:modified>
</cp:coreProperties>
</file>